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7023100" cy="101584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804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538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334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18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39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895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785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478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304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924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423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EC92E3-847A-4E63-B9FB-C34312394D8C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567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EB159FA-1679-711A-CD03-E37EB06CC6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5953734"/>
              </p:ext>
            </p:extLst>
          </p:nvPr>
        </p:nvGraphicFramePr>
        <p:xfrm>
          <a:off x="257238" y="482185"/>
          <a:ext cx="9385886" cy="62833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2654">
                  <a:extLst>
                    <a:ext uri="{9D8B030D-6E8A-4147-A177-3AD203B41FA5}">
                      <a16:colId xmlns:a16="http://schemas.microsoft.com/office/drawing/2014/main" val="332184987"/>
                    </a:ext>
                  </a:extLst>
                </a:gridCol>
                <a:gridCol w="1346886">
                  <a:extLst>
                    <a:ext uri="{9D8B030D-6E8A-4147-A177-3AD203B41FA5}">
                      <a16:colId xmlns:a16="http://schemas.microsoft.com/office/drawing/2014/main" val="2316498340"/>
                    </a:ext>
                  </a:extLst>
                </a:gridCol>
                <a:gridCol w="1272746">
                  <a:extLst>
                    <a:ext uri="{9D8B030D-6E8A-4147-A177-3AD203B41FA5}">
                      <a16:colId xmlns:a16="http://schemas.microsoft.com/office/drawing/2014/main" val="1489365445"/>
                    </a:ext>
                  </a:extLst>
                </a:gridCol>
                <a:gridCol w="1235676">
                  <a:extLst>
                    <a:ext uri="{9D8B030D-6E8A-4147-A177-3AD203B41FA5}">
                      <a16:colId xmlns:a16="http://schemas.microsoft.com/office/drawing/2014/main" val="1207406583"/>
                    </a:ext>
                  </a:extLst>
                </a:gridCol>
                <a:gridCol w="1186249">
                  <a:extLst>
                    <a:ext uri="{9D8B030D-6E8A-4147-A177-3AD203B41FA5}">
                      <a16:colId xmlns:a16="http://schemas.microsoft.com/office/drawing/2014/main" val="4259079100"/>
                    </a:ext>
                  </a:extLst>
                </a:gridCol>
                <a:gridCol w="1141675">
                  <a:extLst>
                    <a:ext uri="{9D8B030D-6E8A-4147-A177-3AD203B41FA5}">
                      <a16:colId xmlns:a16="http://schemas.microsoft.com/office/drawing/2014/main" val="300769633"/>
                    </a:ext>
                  </a:extLst>
                </a:gridCol>
              </a:tblGrid>
              <a:tr h="324465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Spelling list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355005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en-GB" sz="1100" b="1" dirty="0"/>
                        <a:t>Group 1:</a:t>
                      </a:r>
                      <a:r>
                        <a:rPr lang="en-GB" sz="1100" dirty="0"/>
                        <a:t> midfield, midway, midwinter, forehead, forecast, forecourt, preview, preschool, preselected, nonsense </a:t>
                      </a:r>
                    </a:p>
                    <a:p>
                      <a:endParaRPr lang="en-GB" sz="300" dirty="0"/>
                    </a:p>
                    <a:p>
                      <a:r>
                        <a:rPr lang="en-GB" sz="1100" b="1" i="1" dirty="0"/>
                        <a:t>Group 2: </a:t>
                      </a:r>
                      <a:r>
                        <a:rPr lang="en-GB" sz="1100" i="1" dirty="0"/>
                        <a:t>after, again, any, bath, beautiful, because, behind, both, break, busy</a:t>
                      </a:r>
                    </a:p>
                    <a:p>
                      <a:r>
                        <a:rPr lang="en-GB" sz="1100" dirty="0"/>
                        <a:t>(tested on 20.4)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13.04 </a:t>
                      </a:r>
                      <a:r>
                        <a:rPr lang="en-GB" sz="1000" dirty="0"/>
                        <a:t>Spelling test </a:t>
                      </a:r>
                      <a:r>
                        <a:rPr lang="en-GB" sz="900" dirty="0"/>
                        <a:t>(Gr 1: queue, cue, </a:t>
                      </a:r>
                      <a:r>
                        <a:rPr lang="en-GB" sz="900"/>
                        <a:t>symbol, cymbal</a:t>
                      </a:r>
                      <a:r>
                        <a:rPr lang="en-GB" sz="900" dirty="0"/>
                        <a:t>, course, coarse, aisle, isle, allowed, aloud)</a:t>
                      </a:r>
                    </a:p>
                    <a:p>
                      <a:r>
                        <a:rPr lang="en-GB" sz="900" dirty="0"/>
                        <a:t>(Gr 2: red, read, blew, blue, see, sea, flower, flour, ate, eight)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14.04</a:t>
                      </a:r>
                    </a:p>
                    <a:p>
                      <a:r>
                        <a:rPr lang="en-GB" sz="1200" dirty="0"/>
                        <a:t>Self-esteem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15.04</a:t>
                      </a:r>
                    </a:p>
                    <a:p>
                      <a:r>
                        <a:rPr lang="en-GB" sz="1200" dirty="0"/>
                        <a:t>Road safety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16.04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17.04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7231080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en-GB" sz="1100" b="1" dirty="0"/>
                        <a:t>Group 1: </a:t>
                      </a:r>
                      <a:r>
                        <a:rPr lang="en-GB" sz="1100" dirty="0"/>
                        <a:t>re-examine, co-ordinate, re-emerge, pre-order, re-enter, re-design, pre-own, re-emerge, </a:t>
                      </a:r>
                    </a:p>
                    <a:p>
                      <a:r>
                        <a:rPr lang="en-GB" sz="1100" dirty="0"/>
                        <a:t>re-advertised, re-explain </a:t>
                      </a:r>
                    </a:p>
                    <a:p>
                      <a:endParaRPr lang="en-GB" sz="300" dirty="0"/>
                    </a:p>
                    <a:p>
                      <a:r>
                        <a:rPr lang="en-GB" sz="1100" b="1" i="1" dirty="0"/>
                        <a:t>Group 2: </a:t>
                      </a:r>
                      <a:r>
                        <a:rPr lang="en-GB" sz="1100" i="1" dirty="0"/>
                        <a:t>child, children, Christmas, class, climb, clothes, could, cold, door, even</a:t>
                      </a:r>
                    </a:p>
                    <a:p>
                      <a:r>
                        <a:rPr lang="en-GB" sz="1100" dirty="0"/>
                        <a:t>(tested on 27.5)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20.04</a:t>
                      </a:r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21.04</a:t>
                      </a:r>
                    </a:p>
                    <a:p>
                      <a:r>
                        <a:rPr lang="en-GB" sz="1200" b="1" dirty="0"/>
                        <a:t>Ashbourne meeting 3pm </a:t>
                      </a:r>
                      <a:r>
                        <a:rPr lang="en-GB" sz="1200" b="1"/>
                        <a:t>in the New </a:t>
                      </a:r>
                      <a:r>
                        <a:rPr lang="en-GB" sz="1200" b="1" dirty="0"/>
                        <a:t>Classroom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22.04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23.04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24.04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13480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en-GB" sz="1100" b="1" dirty="0"/>
                        <a:t>Group 1:</a:t>
                      </a:r>
                      <a:r>
                        <a:rPr lang="en-GB" sz="1100" dirty="0"/>
                        <a:t> don’t, can’t, wouldn’t, we’ll, haven’t, won’t, mustn’t, we’re, doesn’t, you’re</a:t>
                      </a:r>
                    </a:p>
                    <a:p>
                      <a:endParaRPr lang="en-GB" sz="300" dirty="0"/>
                    </a:p>
                    <a:p>
                      <a:r>
                        <a:rPr lang="en-GB" sz="1100" b="1" i="1" dirty="0"/>
                        <a:t>Group 2: </a:t>
                      </a:r>
                      <a:r>
                        <a:rPr lang="en-GB" sz="1100" i="1" dirty="0"/>
                        <a:t>every, everybody, eye, fast, father, floor, gold, grass, great, half</a:t>
                      </a:r>
                    </a:p>
                    <a:p>
                      <a:r>
                        <a:rPr lang="en-GB" sz="1100" dirty="0"/>
                        <a:t>(tested on 5.5)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27.04</a:t>
                      </a:r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28.04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29.04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30.04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01.05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930617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en-GB" sz="1100" b="1" dirty="0"/>
                        <a:t>Group 1:</a:t>
                      </a:r>
                      <a:r>
                        <a:rPr lang="en-GB" sz="1100" dirty="0"/>
                        <a:t> Individual, language, marvellous, muscle, neighbour, occupy, occur, persuade, physical, programme </a:t>
                      </a:r>
                    </a:p>
                    <a:p>
                      <a:endParaRPr lang="en-GB" sz="300" dirty="0"/>
                    </a:p>
                    <a:p>
                      <a:r>
                        <a:rPr lang="en-GB" sz="1100" b="1" i="1" dirty="0"/>
                        <a:t>Group 2</a:t>
                      </a:r>
                      <a:r>
                        <a:rPr lang="en-GB" sz="1100" i="1" dirty="0"/>
                        <a:t>: hold, hour, improve, kind, last, many, mind, money, most, move</a:t>
                      </a:r>
                    </a:p>
                    <a:p>
                      <a:r>
                        <a:rPr lang="en-GB" sz="1100" dirty="0"/>
                        <a:t>(tested on 11.5)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04.05</a:t>
                      </a:r>
                    </a:p>
                    <a:p>
                      <a:endParaRPr lang="en-GB" sz="1200" dirty="0"/>
                    </a:p>
                    <a:p>
                      <a:r>
                        <a:rPr lang="en-GB" sz="1200" b="1" dirty="0"/>
                        <a:t>BANK HOLIDAY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05.05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06.05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07.05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08.05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7747173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No spellings – To practice BEE Spellings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(tested on 1</a:t>
                      </a:r>
                      <a:r>
                        <a:rPr lang="en-GB" sz="1100" baseline="30000" dirty="0"/>
                        <a:t>st</a:t>
                      </a:r>
                      <a:r>
                        <a:rPr lang="en-GB" sz="1100" dirty="0"/>
                        <a:t> week back after half-term starting on 2.6)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11.05</a:t>
                      </a:r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12.05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13.05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14.05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15.06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9237729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No spellings - To practice BEE Spellings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(tested on 1</a:t>
                      </a:r>
                      <a:r>
                        <a:rPr lang="en-GB" sz="1100" baseline="30000" dirty="0"/>
                        <a:t>st</a:t>
                      </a:r>
                      <a:r>
                        <a:rPr lang="en-GB" sz="1100" dirty="0"/>
                        <a:t> week back after half-term starting on 2.6)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18.05</a:t>
                      </a:r>
                    </a:p>
                    <a:p>
                      <a:r>
                        <a:rPr lang="en-GB" sz="1200" dirty="0"/>
                        <a:t>Ashbourne Fine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19.05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Ashbourne Fine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20.05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Ashbourne Fine </a:t>
                      </a:r>
                      <a:r>
                        <a:rPr lang="en-GB" sz="1200" b="1" dirty="0"/>
                        <a:t>and</a:t>
                      </a:r>
                      <a:r>
                        <a:rPr lang="en-GB" sz="1200" dirty="0"/>
                        <a:t> Morpurgo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21.05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Ashbourne Morpurgo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22.05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Ashbourne</a:t>
                      </a:r>
                    </a:p>
                    <a:p>
                      <a:r>
                        <a:rPr lang="en-GB" sz="1200" dirty="0"/>
                        <a:t>Morpurgo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02429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57938ED-4280-26E3-8D16-E1FC229E58C8}"/>
              </a:ext>
            </a:extLst>
          </p:cNvPr>
          <p:cNvSpPr txBox="1"/>
          <p:nvPr/>
        </p:nvSpPr>
        <p:spPr>
          <a:xfrm>
            <a:off x="167147" y="80264"/>
            <a:ext cx="5422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Summer 1 Year 5 Diary  </a:t>
            </a:r>
            <a:r>
              <a:rPr lang="en-GB" dirty="0"/>
              <a:t>(subject to change via email)</a:t>
            </a:r>
          </a:p>
        </p:txBody>
      </p:sp>
    </p:spTree>
    <p:extLst>
      <p:ext uri="{BB962C8B-B14F-4D97-AF65-F5344CB8AC3E}">
        <p14:creationId xmlns:p14="http://schemas.microsoft.com/office/powerpoint/2010/main" val="2797400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</TotalTime>
  <Words>369</Words>
  <Application>Microsoft Office PowerPoint</Application>
  <PresentationFormat>A4 Paper (210x297 mm)</PresentationFormat>
  <Paragraphs>83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Miss N Bobillon</dc:creator>
  <cp:lastModifiedBy>Miss N Bobillon</cp:lastModifiedBy>
  <cp:revision>11</cp:revision>
  <cp:lastPrinted>2026-03-23T17:02:51Z</cp:lastPrinted>
  <dcterms:created xsi:type="dcterms:W3CDTF">2025-07-21T11:12:03Z</dcterms:created>
  <dcterms:modified xsi:type="dcterms:W3CDTF">2026-03-24T15:57:55Z</dcterms:modified>
</cp:coreProperties>
</file>