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52" d="100"/>
          <a:sy n="52" d="100"/>
        </p:scale>
        <p:origin x="78" y="3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9E34CA-3115-420A-9F89-AA8477CAA091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E7A4F5-D984-405F-911C-E1B8D60036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166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E7A4F5-D984-405F-911C-E1B8D60036B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4819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92E3-847A-4E63-B9FB-C34312394D8C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BF98D-0568-42CC-B34E-6BE54DE96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804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92E3-847A-4E63-B9FB-C34312394D8C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BF98D-0568-42CC-B34E-6BE54DE96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538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92E3-847A-4E63-B9FB-C34312394D8C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BF98D-0568-42CC-B34E-6BE54DE96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334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92E3-847A-4E63-B9FB-C34312394D8C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BF98D-0568-42CC-B34E-6BE54DE96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180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92E3-847A-4E63-B9FB-C34312394D8C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BF98D-0568-42CC-B34E-6BE54DE96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39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92E3-847A-4E63-B9FB-C34312394D8C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BF98D-0568-42CC-B34E-6BE54DE96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895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92E3-847A-4E63-B9FB-C34312394D8C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BF98D-0568-42CC-B34E-6BE54DE96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785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92E3-847A-4E63-B9FB-C34312394D8C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BF98D-0568-42CC-B34E-6BE54DE96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478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92E3-847A-4E63-B9FB-C34312394D8C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BF98D-0568-42CC-B34E-6BE54DE96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304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92E3-847A-4E63-B9FB-C34312394D8C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BF98D-0568-42CC-B34E-6BE54DE96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924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92E3-847A-4E63-B9FB-C34312394D8C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BF98D-0568-42CC-B34E-6BE54DE96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423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3EC92E3-847A-4E63-B9FB-C34312394D8C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E0BF98D-0568-42CC-B34E-6BE54DE96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567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EB159FA-1679-711A-CD03-E37EB06CC6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3895465"/>
              </p:ext>
            </p:extLst>
          </p:nvPr>
        </p:nvGraphicFramePr>
        <p:xfrm>
          <a:off x="167147" y="557356"/>
          <a:ext cx="9670143" cy="58565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71353">
                  <a:extLst>
                    <a:ext uri="{9D8B030D-6E8A-4147-A177-3AD203B41FA5}">
                      <a16:colId xmlns:a16="http://schemas.microsoft.com/office/drawing/2014/main" val="332184987"/>
                    </a:ext>
                  </a:extLst>
                </a:gridCol>
                <a:gridCol w="1315593">
                  <a:extLst>
                    <a:ext uri="{9D8B030D-6E8A-4147-A177-3AD203B41FA5}">
                      <a16:colId xmlns:a16="http://schemas.microsoft.com/office/drawing/2014/main" val="2316498340"/>
                    </a:ext>
                  </a:extLst>
                </a:gridCol>
                <a:gridCol w="1155700">
                  <a:extLst>
                    <a:ext uri="{9D8B030D-6E8A-4147-A177-3AD203B41FA5}">
                      <a16:colId xmlns:a16="http://schemas.microsoft.com/office/drawing/2014/main" val="1489365445"/>
                    </a:ext>
                  </a:extLst>
                </a:gridCol>
                <a:gridCol w="1244600">
                  <a:extLst>
                    <a:ext uri="{9D8B030D-6E8A-4147-A177-3AD203B41FA5}">
                      <a16:colId xmlns:a16="http://schemas.microsoft.com/office/drawing/2014/main" val="1207406583"/>
                    </a:ext>
                  </a:extLst>
                </a:gridCol>
                <a:gridCol w="1193800">
                  <a:extLst>
                    <a:ext uri="{9D8B030D-6E8A-4147-A177-3AD203B41FA5}">
                      <a16:colId xmlns:a16="http://schemas.microsoft.com/office/drawing/2014/main" val="4259079100"/>
                    </a:ext>
                  </a:extLst>
                </a:gridCol>
                <a:gridCol w="1689097">
                  <a:extLst>
                    <a:ext uri="{9D8B030D-6E8A-4147-A177-3AD203B41FA5}">
                      <a16:colId xmlns:a16="http://schemas.microsoft.com/office/drawing/2014/main" val="300769633"/>
                    </a:ext>
                  </a:extLst>
                </a:gridCol>
              </a:tblGrid>
              <a:tr h="324465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Spelling list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Monday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Tuesday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Wednesday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Thursday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Friday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8355005"/>
                  </a:ext>
                </a:extLst>
              </a:tr>
              <a:tr h="723044">
                <a:tc>
                  <a:txBody>
                    <a:bodyPr/>
                    <a:lstStyle/>
                    <a:p>
                      <a:r>
                        <a:rPr lang="en-GB" sz="1100" dirty="0"/>
                        <a:t>accompany, according, ancient, apparent, available, average, bargain, bruise, category, cemetery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rgbClr val="FF0000"/>
                          </a:solidFill>
                        </a:rPr>
                        <a:t>Assessment Week 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03.11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INSET 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04.11</a:t>
                      </a:r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05.11</a:t>
                      </a:r>
                    </a:p>
                    <a:p>
                      <a:r>
                        <a:rPr lang="en-GB" sz="1200" dirty="0"/>
                        <a:t>Individual photo 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06.11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07.11</a:t>
                      </a:r>
                    </a:p>
                    <a:p>
                      <a:r>
                        <a:rPr lang="en-GB" sz="1200" dirty="0"/>
                        <a:t>Swimming Fine</a:t>
                      </a:r>
                    </a:p>
                    <a:p>
                      <a:r>
                        <a:rPr lang="en-GB" sz="1200" dirty="0"/>
                        <a:t>PE Morpurgo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7231080"/>
                  </a:ext>
                </a:extLst>
              </a:tr>
              <a:tr h="485120">
                <a:tc>
                  <a:txBody>
                    <a:bodyPr/>
                    <a:lstStyle/>
                    <a:p>
                      <a:r>
                        <a:rPr lang="en-GB" sz="1100" noProof="0" dirty="0"/>
                        <a:t>brilliant</a:t>
                      </a:r>
                      <a:r>
                        <a:rPr lang="fr-FR" sz="1100" dirty="0"/>
                        <a:t>, relevant, </a:t>
                      </a:r>
                      <a:r>
                        <a:rPr lang="fr-FR" sz="1100" dirty="0" err="1"/>
                        <a:t>tolerant</a:t>
                      </a:r>
                      <a:r>
                        <a:rPr lang="fr-FR" sz="1100" dirty="0"/>
                        <a:t>, distant, expectant, permanent, </a:t>
                      </a:r>
                      <a:r>
                        <a:rPr lang="fr-FR" sz="1100" dirty="0" err="1"/>
                        <a:t>evident</a:t>
                      </a:r>
                      <a:r>
                        <a:rPr lang="fr-FR" sz="1100" dirty="0"/>
                        <a:t>, </a:t>
                      </a:r>
                      <a:r>
                        <a:rPr lang="fr-FR" sz="1100" dirty="0" err="1"/>
                        <a:t>independent</a:t>
                      </a:r>
                      <a:r>
                        <a:rPr lang="fr-FR" sz="1100" dirty="0"/>
                        <a:t>, innocent, comment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rgbClr val="FF0000"/>
                          </a:solidFill>
                        </a:rPr>
                        <a:t>Assessment Week Maths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10.11</a:t>
                      </a:r>
                    </a:p>
                    <a:p>
                      <a:r>
                        <a:rPr lang="en-GB" sz="1200" dirty="0"/>
                        <a:t>PE</a:t>
                      </a:r>
                    </a:p>
                    <a:p>
                      <a:endParaRPr lang="en-GB" sz="1200" dirty="0"/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11.11</a:t>
                      </a:r>
                    </a:p>
                    <a:p>
                      <a:endParaRPr lang="en-GB" sz="1200" dirty="0"/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12.11</a:t>
                      </a:r>
                    </a:p>
                    <a:p>
                      <a:r>
                        <a:rPr lang="en-GB" sz="1200" dirty="0"/>
                        <a:t>Resilience workshop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13.11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14.11</a:t>
                      </a:r>
                    </a:p>
                    <a:p>
                      <a:r>
                        <a:rPr lang="en-GB" sz="1200" dirty="0"/>
                        <a:t>Swimming Fine</a:t>
                      </a:r>
                    </a:p>
                    <a:p>
                      <a:r>
                        <a:rPr lang="en-GB" sz="1200" dirty="0"/>
                        <a:t>PE Morpurgo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5513480"/>
                  </a:ext>
                </a:extLst>
              </a:tr>
              <a:tr h="485120">
                <a:tc>
                  <a:txBody>
                    <a:bodyPr/>
                    <a:lstStyle/>
                    <a:p>
                      <a:r>
                        <a:rPr lang="fr-FR" sz="1100" dirty="0"/>
                        <a:t>ambulance, balance, substance, </a:t>
                      </a:r>
                      <a:r>
                        <a:rPr lang="fr-FR" sz="1100" dirty="0" err="1"/>
                        <a:t>resilience</a:t>
                      </a:r>
                      <a:r>
                        <a:rPr lang="fr-FR" sz="1100" dirty="0"/>
                        <a:t>, </a:t>
                      </a:r>
                      <a:r>
                        <a:rPr lang="fr-FR" sz="1100" dirty="0" err="1"/>
                        <a:t>eloquence</a:t>
                      </a:r>
                      <a:r>
                        <a:rPr lang="fr-FR" sz="1100" dirty="0"/>
                        <a:t>, occurrence, intelligence, guidance, </a:t>
                      </a:r>
                      <a:r>
                        <a:rPr lang="fr-FR" sz="1100" dirty="0" err="1"/>
                        <a:t>currency</a:t>
                      </a:r>
                      <a:r>
                        <a:rPr lang="fr-FR" sz="1100" dirty="0"/>
                        <a:t>, influence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17.11</a:t>
                      </a:r>
                    </a:p>
                    <a:p>
                      <a:r>
                        <a:rPr lang="en-GB" sz="1200" dirty="0"/>
                        <a:t>PE</a:t>
                      </a:r>
                    </a:p>
                    <a:p>
                      <a:r>
                        <a:rPr lang="en-GB" sz="1200" dirty="0"/>
                        <a:t>Cinema trip</a:t>
                      </a:r>
                    </a:p>
                    <a:p>
                      <a:endParaRPr lang="en-GB" sz="1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18.11</a:t>
                      </a:r>
                    </a:p>
                    <a:p>
                      <a:endParaRPr lang="en-GB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19.11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20.11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21.11</a:t>
                      </a:r>
                    </a:p>
                    <a:p>
                      <a:r>
                        <a:rPr lang="en-GB" sz="1200" dirty="0"/>
                        <a:t>Swimming Fine</a:t>
                      </a:r>
                    </a:p>
                    <a:p>
                      <a:r>
                        <a:rPr lang="en-GB" sz="1200" dirty="0"/>
                        <a:t>PE Morpurgo</a:t>
                      </a:r>
                    </a:p>
                    <a:p>
                      <a:r>
                        <a:rPr lang="en-GB" sz="1200" dirty="0"/>
                        <a:t>Non-uniform day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8930617"/>
                  </a:ext>
                </a:extLst>
              </a:tr>
              <a:tr h="485120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Statutory Spelling Test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rgbClr val="FF0000"/>
                          </a:solidFill>
                        </a:rPr>
                        <a:t>Parents’ Evening Week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24.11</a:t>
                      </a:r>
                    </a:p>
                    <a:p>
                      <a:r>
                        <a:rPr lang="en-GB" sz="1200" dirty="0"/>
                        <a:t>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25.11</a:t>
                      </a:r>
                    </a:p>
                    <a:p>
                      <a:endParaRPr lang="en-GB" sz="1200" b="1" dirty="0"/>
                    </a:p>
                    <a:p>
                      <a:endParaRPr lang="en-GB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26.11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27.11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28.11</a:t>
                      </a:r>
                    </a:p>
                    <a:p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Swimming Morpurgo</a:t>
                      </a:r>
                    </a:p>
                    <a:p>
                      <a:r>
                        <a:rPr lang="en-GB" sz="1200" dirty="0">
                          <a:highlight>
                            <a:srgbClr val="FFFF00"/>
                          </a:highlight>
                        </a:rPr>
                        <a:t>PE Fine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7747173"/>
                  </a:ext>
                </a:extLst>
              </a:tr>
              <a:tr h="485120">
                <a:tc>
                  <a:txBody>
                    <a:bodyPr/>
                    <a:lstStyle/>
                    <a:p>
                      <a:r>
                        <a:rPr lang="en-GB" sz="1100" dirty="0"/>
                        <a:t>horrible, responsible, flexible, incredible, sensible, visible, legible, reversible, edible, accessible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01.12</a:t>
                      </a:r>
                    </a:p>
                    <a:p>
                      <a:r>
                        <a:rPr lang="en-GB" sz="1200" dirty="0"/>
                        <a:t>PE</a:t>
                      </a:r>
                    </a:p>
                    <a:p>
                      <a:r>
                        <a:rPr lang="en-GB" sz="1200" dirty="0"/>
                        <a:t>Christmas fair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02.12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03.12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04.12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05.12</a:t>
                      </a:r>
                    </a:p>
                    <a:p>
                      <a:r>
                        <a:rPr lang="en-GB" sz="1200" dirty="0"/>
                        <a:t>Swimming Morpurgo</a:t>
                      </a:r>
                    </a:p>
                    <a:p>
                      <a:r>
                        <a:rPr lang="en-GB" sz="1200" dirty="0"/>
                        <a:t>PE Fine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9237729"/>
                  </a:ext>
                </a:extLst>
              </a:tr>
              <a:tr h="485120">
                <a:tc>
                  <a:txBody>
                    <a:bodyPr/>
                    <a:lstStyle/>
                    <a:p>
                      <a:r>
                        <a:rPr lang="en-GB" sz="1100" dirty="0"/>
                        <a:t>considerable, adorable, adjustable, reasonable, acceptable, questionable, enjoyable, memorable, advisable, vegetable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08.12</a:t>
                      </a:r>
                    </a:p>
                    <a:p>
                      <a:r>
                        <a:rPr lang="en-GB" sz="1200" dirty="0"/>
                        <a:t>PE</a:t>
                      </a:r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09.12</a:t>
                      </a:r>
                    </a:p>
                    <a:p>
                      <a:r>
                        <a:rPr lang="en-GB" sz="1200" dirty="0"/>
                        <a:t>Bike ability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10.12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Bike ability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Christmas movie night KS2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11.12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Bike ability</a:t>
                      </a:r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12.12</a:t>
                      </a:r>
                    </a:p>
                    <a:p>
                      <a:r>
                        <a:rPr lang="en-GB" sz="1200" dirty="0"/>
                        <a:t>Swimming Morpurgo</a:t>
                      </a:r>
                    </a:p>
                    <a:p>
                      <a:r>
                        <a:rPr lang="en-GB" sz="1200" dirty="0"/>
                        <a:t>PE Fine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1024298"/>
                  </a:ext>
                </a:extLst>
              </a:tr>
              <a:tr h="485120">
                <a:tc>
                  <a:txBody>
                    <a:bodyPr/>
                    <a:lstStyle/>
                    <a:p>
                      <a:r>
                        <a:rPr lang="en-GB" sz="1100" dirty="0"/>
                        <a:t>No spellings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15.12</a:t>
                      </a:r>
                    </a:p>
                    <a:p>
                      <a:r>
                        <a:rPr lang="en-GB" sz="1200" dirty="0"/>
                        <a:t>PE</a:t>
                      </a:r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16.12</a:t>
                      </a:r>
                    </a:p>
                    <a:p>
                      <a:r>
                        <a:rPr lang="en-GB" sz="1200" dirty="0"/>
                        <a:t>Outdoor Christmas Carol Concert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17.12</a:t>
                      </a:r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18.12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19.12</a:t>
                      </a:r>
                    </a:p>
                    <a:p>
                      <a:r>
                        <a:rPr lang="en-GB" sz="1200" dirty="0"/>
                        <a:t>Swimming Morpurgo</a:t>
                      </a:r>
                    </a:p>
                    <a:p>
                      <a:r>
                        <a:rPr lang="en-GB" sz="1200"/>
                        <a:t>PE Fine</a:t>
                      </a:r>
                    </a:p>
                    <a:p>
                      <a:endParaRPr lang="en-GB" sz="1200" dirty="0"/>
                    </a:p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4055534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57938ED-4280-26E3-8D16-E1FC229E58C8}"/>
              </a:ext>
            </a:extLst>
          </p:cNvPr>
          <p:cNvSpPr txBox="1"/>
          <p:nvPr/>
        </p:nvSpPr>
        <p:spPr>
          <a:xfrm>
            <a:off x="167147" y="80264"/>
            <a:ext cx="54224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Autumn 2 Year 5 Diary  </a:t>
            </a:r>
            <a:r>
              <a:rPr lang="en-GB" dirty="0"/>
              <a:t>(subject to change via email)</a:t>
            </a:r>
          </a:p>
        </p:txBody>
      </p:sp>
    </p:spTree>
    <p:extLst>
      <p:ext uri="{BB962C8B-B14F-4D97-AF65-F5344CB8AC3E}">
        <p14:creationId xmlns:p14="http://schemas.microsoft.com/office/powerpoint/2010/main" val="27974008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157</TotalTime>
  <Words>226</Words>
  <Application>Microsoft Office PowerPoint</Application>
  <PresentationFormat>A4 Paper (210x297 mm)</PresentationFormat>
  <Paragraphs>84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Miss N Bobillon</dc:creator>
  <cp:lastModifiedBy>Miss N Bobillon</cp:lastModifiedBy>
  <cp:revision>12</cp:revision>
  <dcterms:created xsi:type="dcterms:W3CDTF">2025-07-21T11:12:03Z</dcterms:created>
  <dcterms:modified xsi:type="dcterms:W3CDTF">2025-10-14T14:31:59Z</dcterms:modified>
</cp:coreProperties>
</file>